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>
                <a:latin typeface="Monotype Corsiva" panose="03010101010201010101" pitchFamily="66" charset="0"/>
              </a:rPr>
              <a:t>Волшебный мир </a:t>
            </a:r>
            <a:br>
              <a:rPr lang="ru-RU" sz="3200" dirty="0">
                <a:latin typeface="Monotype Corsiva" panose="03010101010201010101" pitchFamily="66" charset="0"/>
              </a:rPr>
            </a:br>
            <a:r>
              <a:rPr lang="ru-RU" sz="3200" dirty="0" err="1">
                <a:latin typeface="Monotype Corsiva" panose="03010101010201010101" pitchFamily="66" charset="0"/>
              </a:rPr>
              <a:t>в.Г.Сутеева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br>
              <a:rPr lang="ru-RU" sz="3200" dirty="0">
                <a:latin typeface="Monotype Corsiva" panose="03010101010201010101" pitchFamily="66" charset="0"/>
              </a:rPr>
            </a:br>
            <a:br>
              <a:rPr lang="ru-RU" sz="3200" dirty="0">
                <a:latin typeface="Monotype Corsiva" panose="03010101010201010101" pitchFamily="66" charset="0"/>
              </a:rPr>
            </a:br>
            <a:r>
              <a:rPr lang="ru-RU" sz="3200" dirty="0">
                <a:latin typeface="Monotype Corsiva" panose="03010101010201010101" pitchFamily="66" charset="0"/>
              </a:rPr>
              <a:t>					</a:t>
            </a:r>
            <a:r>
              <a:rPr lang="ru-RU" sz="1600" dirty="0">
                <a:latin typeface="Monotype Corsiva" panose="03010101010201010101" pitchFamily="66" charset="0"/>
              </a:rPr>
              <a:t>воспитатели: </a:t>
            </a:r>
            <a:r>
              <a:rPr lang="ru-RU" sz="1600" dirty="0" err="1">
                <a:latin typeface="Monotype Corsiva" panose="03010101010201010101" pitchFamily="66" charset="0"/>
              </a:rPr>
              <a:t>Сенаторова</a:t>
            </a:r>
            <a:r>
              <a:rPr lang="ru-RU" sz="1600" dirty="0">
                <a:latin typeface="Monotype Corsiva" panose="03010101010201010101" pitchFamily="66" charset="0"/>
              </a:rPr>
              <a:t> Е.А.</a:t>
            </a:r>
            <a:br>
              <a:rPr lang="ru-RU" sz="1600" dirty="0">
                <a:latin typeface="Monotype Corsiva" panose="03010101010201010101" pitchFamily="66" charset="0"/>
              </a:rPr>
            </a:br>
            <a:r>
              <a:rPr lang="ru-RU" sz="1600" dirty="0">
                <a:latin typeface="Monotype Corsiva" panose="03010101010201010101" pitchFamily="66" charset="0"/>
              </a:rPr>
              <a:t>						           </a:t>
            </a:r>
            <a:r>
              <a:rPr lang="ru-RU" sz="1600" dirty="0" err="1">
                <a:latin typeface="Monotype Corsiva" panose="03010101010201010101" pitchFamily="66" charset="0"/>
              </a:rPr>
              <a:t>Юргенсон</a:t>
            </a:r>
            <a:r>
              <a:rPr lang="ru-RU" sz="1600" dirty="0">
                <a:latin typeface="Monotype Corsiva" panose="03010101010201010101" pitchFamily="66" charset="0"/>
              </a:rPr>
              <a:t> Т.А.</a:t>
            </a:r>
            <a:br>
              <a:rPr lang="ru-RU" sz="1600" dirty="0">
                <a:latin typeface="Monotype Corsiva" panose="03010101010201010101" pitchFamily="66" charset="0"/>
              </a:rPr>
            </a:br>
            <a:r>
              <a:rPr lang="ru-RU" sz="1600" dirty="0">
                <a:latin typeface="Monotype Corsiva" panose="03010101010201010101" pitchFamily="66" charset="0"/>
              </a:rPr>
              <a:t>						Подвиг Е.Д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743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82C7F7-FFD2-1F1D-1E52-A1D95072B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890" y="1939159"/>
            <a:ext cx="4800000" cy="360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262E5F-65BF-0D88-7C24-F3A79CCB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1" y="1062456"/>
            <a:ext cx="4797000" cy="216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29FB5B-359C-B63F-B0E7-870A164A8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21" y="3852953"/>
            <a:ext cx="4797000" cy="216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07FE90-54AD-7B32-C006-F65356279192}"/>
              </a:ext>
            </a:extLst>
          </p:cNvPr>
          <p:cNvSpPr txBox="1"/>
          <p:nvPr/>
        </p:nvSpPr>
        <p:spPr>
          <a:xfrm>
            <a:off x="5468007" y="527020"/>
            <a:ext cx="6093372" cy="1070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Заключительным этапом стала презентация сказки Сутеева «Яблоко» для детей из подготовительной группы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5411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304" y="405912"/>
            <a:ext cx="11269579" cy="5682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Актуальность:</a:t>
            </a:r>
            <a:endParaRPr lang="ru-RU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 В. </a:t>
            </a:r>
            <a:r>
              <a:rPr lang="ru-RU" kern="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Сутеева</a:t>
            </a:r>
            <a:r>
              <a:rPr lang="ru-RU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имеют огромное воспитательное воздействие на личность ребёнка. Реализация данного педагогического проекта обеспечит психологическое формирование читателя в дошкольнике. А увлекательное общение с творчеством </a:t>
            </a:r>
            <a:r>
              <a:rPr lang="ru-RU" kern="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В.Сутеева</a:t>
            </a:r>
            <a:r>
              <a:rPr lang="ru-RU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будет способствовать развитию интереса к книге, что будет являться неотъемлемой частью системы образования дошкольников на этапе становления современной личности. Они развивают мышление, работа с книгой стимулирует творческое воображение, позволяет работать фантазии и учит детей мыслить образами.</a:t>
            </a:r>
          </a:p>
          <a:p>
            <a:r>
              <a:rPr lang="ru-RU" b="1" dirty="0"/>
              <a:t>Цель:</a:t>
            </a:r>
            <a:r>
              <a:rPr lang="ru-RU" dirty="0"/>
              <a:t> </a:t>
            </a:r>
            <a:r>
              <a:rPr lang="ru-RU" u="sng" dirty="0"/>
              <a:t>познакомить детей с творчеством писателя, художника и иллюстратора, мультипликатора В. </a:t>
            </a:r>
            <a:r>
              <a:rPr lang="ru-RU" u="sng" dirty="0" err="1"/>
              <a:t>Сутеева</a:t>
            </a:r>
            <a:r>
              <a:rPr lang="ru-RU" u="sng" dirty="0"/>
              <a:t>.</a:t>
            </a:r>
          </a:p>
          <a:p>
            <a:r>
              <a:rPr lang="ru-RU" b="1" dirty="0"/>
              <a:t>Задачи:</a:t>
            </a:r>
            <a:endParaRPr lang="ru-RU" dirty="0"/>
          </a:p>
          <a:p>
            <a:pPr lvl="0"/>
            <a:r>
              <a:rPr lang="ru-RU" dirty="0"/>
              <a:t>Расширить представления у детей младшего дошкольного возраста о произведениях В.Г. </a:t>
            </a:r>
            <a:r>
              <a:rPr lang="ru-RU" dirty="0" err="1"/>
              <a:t>Сутеева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Способствовать развитию диалогической, монологической речи, коммуникативных способностей детей.</a:t>
            </a:r>
          </a:p>
          <a:p>
            <a:pPr lvl="0"/>
            <a:r>
              <a:rPr lang="ru-RU" dirty="0"/>
              <a:t>Развивать умение слушать сказки.</a:t>
            </a:r>
          </a:p>
          <a:p>
            <a:pPr lvl="0"/>
            <a:r>
              <a:rPr lang="ru-RU" dirty="0"/>
              <a:t>Обогащать познавательный опыт детей.</a:t>
            </a:r>
          </a:p>
          <a:p>
            <a:pPr lvl="0"/>
            <a:r>
              <a:rPr lang="ru-RU" dirty="0"/>
              <a:t>Научить отражать содержание сказок в играх-драматизациях.</a:t>
            </a:r>
          </a:p>
          <a:p>
            <a:pPr lvl="0"/>
            <a:r>
              <a:rPr lang="ru-RU" dirty="0"/>
              <a:t>Воспитывать желание участвовать в театрализованных играх, выступать перед сверстниками.</a:t>
            </a:r>
          </a:p>
          <a:p>
            <a:pPr lvl="0"/>
            <a:r>
              <a:rPr lang="ru-RU" dirty="0"/>
              <a:t>Пересказывать сказку с помощью наглядной модели;</a:t>
            </a:r>
          </a:p>
          <a:p>
            <a:pPr lvl="0"/>
            <a:r>
              <a:rPr lang="ru-RU" dirty="0"/>
              <a:t>Воспитывать добрые отношения, отзывчивость, любовь, сострадание к близким.</a:t>
            </a:r>
          </a:p>
          <a:p>
            <a:pPr lvl="0"/>
            <a:r>
              <a:rPr lang="ru-RU" dirty="0"/>
              <a:t>Вовлечь родителей в активную совместную деятельность с детьми.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7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010" y="975585"/>
            <a:ext cx="11502189" cy="422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</a:t>
            </a:r>
            <a:r>
              <a:rPr lang="ru-RU" sz="1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познавательно-творческий</a:t>
            </a:r>
            <a:br>
              <a:rPr lang="ru-RU" sz="1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sz="1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недели </a:t>
            </a:r>
            <a:r>
              <a:rPr lang="ru-RU" kern="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(июль)</a:t>
            </a:r>
            <a:br>
              <a:rPr lang="ru-RU" sz="1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Участники:</a:t>
            </a:r>
            <a:r>
              <a:rPr lang="ru-RU" sz="1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разновозрастная группа, воспитатели, родители.</a:t>
            </a:r>
            <a:endParaRPr lang="ru-RU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75"/>
              </a:spcAft>
            </a:pPr>
            <a:r>
              <a:rPr lang="ru-RU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</a:t>
            </a:r>
            <a:endParaRPr lang="ru-RU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Обогащение чувственного опыта детей младшего дошкольного возраста на основе произведений В.Г. </a:t>
            </a:r>
            <a:r>
              <a:rPr lang="ru-RU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умения анализировать, явление событие, поступки героев, аргументированно их оценивать.</a:t>
            </a:r>
            <a:endParaRPr lang="ru-RU" sz="14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речевой деятельности детей.</a:t>
            </a:r>
            <a:endParaRPr lang="ru-RU" sz="14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умеют пересказывать сказки с помощью наглядной модели, с помощью </a:t>
            </a:r>
            <a:r>
              <a:rPr lang="ru-RU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Передают образы героев сказки с помощью средств невербальной, интонационной выразительности.</a:t>
            </a:r>
            <a:endParaRPr lang="ru-RU" sz="14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участвуют в разных видах творческой художественной деятельности. С помощью рисования, лепки, аппликации изготавливают фигурки животных.</a:t>
            </a:r>
            <a:endParaRPr lang="ru-RU" sz="1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4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508" y="813956"/>
            <a:ext cx="41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Разработали системную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паутику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пректа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8" y="1544235"/>
            <a:ext cx="5101390" cy="39421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 descr="Отчет о проведении тематической недели, посвященной творчеству В. Сутеева в  средней групп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09" y="2854993"/>
            <a:ext cx="5857875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814009" y="20229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Оформление совместно с родителями и детьми библиотеки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Знакомство с творчеством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В.Г.Сутеева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3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0" y="1681497"/>
            <a:ext cx="3818104" cy="3600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92220" y="717703"/>
            <a:ext cx="3524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Чтение произведений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В.Г.Сутеева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10358" y="471482"/>
            <a:ext cx="383278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технологии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синквейн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сказке «Кто сказал «мяу»?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15356" r="11987" b="8520"/>
          <a:stretch/>
        </p:blipFill>
        <p:spPr>
          <a:xfrm rot="5400000">
            <a:off x="7273575" y="1702496"/>
            <a:ext cx="5146429" cy="391550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94" y="2041497"/>
            <a:ext cx="2880000" cy="2880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0802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" y="1106905"/>
            <a:ext cx="5538537" cy="52457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4317" y="525197"/>
            <a:ext cx="6735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технологии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фишбоун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сказке «Палка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выручалка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r="4104" b="7895"/>
          <a:stretch/>
        </p:blipFill>
        <p:spPr>
          <a:xfrm>
            <a:off x="6352674" y="1838735"/>
            <a:ext cx="5342022" cy="37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47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064" y="540890"/>
            <a:ext cx="4413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Спортивный досуг «Палочка выручалочка»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2" y="1592147"/>
            <a:ext cx="3459375" cy="36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00" y="3519909"/>
            <a:ext cx="3835576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41" y="512147"/>
            <a:ext cx="383557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94" y="2219479"/>
            <a:ext cx="336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17" y="1679479"/>
            <a:ext cx="4800000" cy="360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18694" y="938456"/>
            <a:ext cx="2440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Наше творчество</a:t>
            </a:r>
          </a:p>
        </p:txBody>
      </p:sp>
    </p:spTree>
    <p:extLst>
      <p:ext uri="{BB962C8B-B14F-4D97-AF65-F5344CB8AC3E}">
        <p14:creationId xmlns:p14="http://schemas.microsoft.com/office/powerpoint/2010/main" val="379238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99" y="444852"/>
            <a:ext cx="1458911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90" y="3154194"/>
            <a:ext cx="1458911" cy="324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3046" y="54827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к инсценировке сказки «Яблоко» изготовление масок, выбор картинок для масок,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голосование цветными мелками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966" y="444851"/>
            <a:ext cx="3840000" cy="25179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EDBDD3-6E8E-BF44-AF34-84A786D9C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278" y="3322781"/>
            <a:ext cx="4800000" cy="21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B50A0C-DAC4-2BB0-FA58-C223F0B1B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57" y="444852"/>
            <a:ext cx="1458000" cy="32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A9A998-F446-B5FF-B350-02EC31152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2643" y="3173148"/>
            <a:ext cx="1458912" cy="32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DDE4D3-91F3-68BB-BA36-F5FDD9679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2481" y="473148"/>
            <a:ext cx="145891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678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88</TotalTime>
  <Words>412</Words>
  <Application>Microsoft Office PowerPoint</Application>
  <PresentationFormat>Широкоэкранный</PresentationFormat>
  <Paragraphs>35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Garamond</vt:lpstr>
      <vt:lpstr>Monotype Corsiva</vt:lpstr>
      <vt:lpstr>Times New Roman</vt:lpstr>
      <vt:lpstr>Wingdings</vt:lpstr>
      <vt:lpstr>Савон</vt:lpstr>
      <vt:lpstr>Волшебный мир  в.Г.Сутеева        воспитатели: Сенаторова Е.А.                  Юргенсон Т.А.       Подвиг Е.Д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Волшебный мир  в.Г.Сутеева        воспитатели: Сенаторова Е.А.                  Юргенсон Т.А.       Подвиг Е.Д</dc:title>
  <dc:creator>ДС29</dc:creator>
  <cp:lastModifiedBy>a</cp:lastModifiedBy>
  <cp:revision>12</cp:revision>
  <dcterms:created xsi:type="dcterms:W3CDTF">2023-07-18T09:40:58Z</dcterms:created>
  <dcterms:modified xsi:type="dcterms:W3CDTF">2023-07-28T16:50:40Z</dcterms:modified>
</cp:coreProperties>
</file>