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4" r:id="rId4"/>
    <p:sldId id="266" r:id="rId5"/>
    <p:sldId id="265" r:id="rId6"/>
    <p:sldId id="267" r:id="rId7"/>
    <p:sldId id="260" r:id="rId8"/>
    <p:sldId id="268" r:id="rId9"/>
    <p:sldId id="270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266" autoAdjust="0"/>
  </p:normalViewPr>
  <p:slideViewPr>
    <p:cSldViewPr snapToGrid="0">
      <p:cViewPr>
        <p:scale>
          <a:sx n="64" d="100"/>
          <a:sy n="64" d="100"/>
        </p:scale>
        <p:origin x="-87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6A0D5-C89E-4EA9-B487-778BDCC93B77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D357F-F761-4B57-BF5B-A2EBA77CF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429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D357F-F761-4B57-BF5B-A2EBA77CF79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341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D357F-F761-4B57-BF5B-A2EBA77CF79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115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B5D40F-3BD9-AE6D-7AF8-89908D929C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F637A2A-EFEB-8115-2FA9-EDF808C176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D227608-7861-EC46-2804-DE9DA5F22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37D4B-E60A-4CDB-A7C4-AECD64F9491D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CD52CF4-8B13-3DA4-0E7C-823ED5E99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45391CB-1BB5-13C7-1E35-7F09FF65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EF928-5C5C-4D60-AAB9-E6A37929BD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199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50D785-E0EF-B96C-0596-F93D4823E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3DECD62-FEFA-DD6E-9C60-3601006506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424407A-659E-1D90-2BD6-FC5450761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37D4B-E60A-4CDB-A7C4-AECD64F9491D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0E43BC0-E2CE-D003-2660-95050CCF8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BBB227A-43EF-934C-D6CD-A743E2F5C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EF928-5C5C-4D60-AAB9-E6A37929BD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970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8AC47AB5-0D4D-FFF5-A70F-8136F57BA6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D579769-B73C-8170-DDB9-5680C1F224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E1E72F5-4306-8616-798D-B0E6010E5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37D4B-E60A-4CDB-A7C4-AECD64F9491D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B60DC54-1398-2C35-1CFF-E4FF783EB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92985B1-DD7C-8BE3-C04D-9C7DB906F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EF928-5C5C-4D60-AAB9-E6A37929BD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447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CB2800-4415-1CD7-BF35-2125EE250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570F4BC-1CE9-1127-B90D-3F1C71605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F6FAF04-53AA-E3AF-E7F2-E725EA24C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37D4B-E60A-4CDB-A7C4-AECD64F9491D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9F8D20C-4D17-508E-8A52-0ECE4F8A8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4392CEF-DD3B-DDAC-B5C2-E9C66EA34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EF928-5C5C-4D60-AAB9-E6A37929BD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735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5B3CBF-0159-AEE0-7F6E-B37508D31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C27C79C-E998-B50F-D530-D300C9E2A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CF65A80-0CDB-742D-5C42-F83171717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37D4B-E60A-4CDB-A7C4-AECD64F9491D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38F5415-D883-9CEF-D1ED-A6986D63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78436DF-384A-E501-7CA9-2F2C406DA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EF928-5C5C-4D60-AAB9-E6A37929BD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670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1C6FD4-9645-8DD1-532E-EED1A7B8F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0B30730-800B-5EB6-72CB-1A8118A2FF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3882F2A-6DC8-61FA-882E-52B10C43D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FEBCBCD-4870-6EF3-74DC-9336227F9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37D4B-E60A-4CDB-A7C4-AECD64F9491D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619E441-A530-14A0-D08B-EE3FC28FB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80FBCA7-D270-4561-2DBB-BADC248A0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EF928-5C5C-4D60-AAB9-E6A37929BD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6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523661-DF56-880E-166C-1D662E47E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B0C79C6-657A-798B-7BE0-EB863E3EF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B485C77-9719-97BD-1F76-2064E377C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6C749A8-4AD7-C827-2801-92EFBCBEFD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ACF16D5-9DB1-C08E-F404-72EC3003A4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B0A5E6E1-382F-EC66-C8D0-9258ECB83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37D4B-E60A-4CDB-A7C4-AECD64F9491D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E2A1D41-0206-5D1C-9168-BF6ADC701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E378EB2-9626-0B30-BE1E-9F21E5B26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EF928-5C5C-4D60-AAB9-E6A37929BD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640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174188-5B65-746E-1B0E-A69EE781F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41018A5-182C-3387-81B8-109E52FA6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37D4B-E60A-4CDB-A7C4-AECD64F9491D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081BCBA-2994-B717-2E5E-533DB1A88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8D65529-562C-F695-C291-76BF83F41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EF928-5C5C-4D60-AAB9-E6A37929BD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168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17ABF9F-AEA3-9AA1-5C93-C29D77E5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37D4B-E60A-4CDB-A7C4-AECD64F9491D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F62CBAD-0C1B-5749-843D-279982780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C5C6EB8-2CA7-F827-AFBD-A5B0FABDA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EF928-5C5C-4D60-AAB9-E6A37929BD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83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DD2A42-94E8-1141-1BA3-A94991DE4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368B404-8A8A-8254-A4D7-A8AAF259E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B6809B1-83CD-5C5D-F342-062B159BAA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4EE8C24-B923-20C2-35A0-166E7611B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37D4B-E60A-4CDB-A7C4-AECD64F9491D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1A04A4C-CF67-797A-0052-AFE22C97D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B37F4AD-0D48-A996-6B5A-C7410012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EF928-5C5C-4D60-AAB9-E6A37929BD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813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A5939E-5D41-2A05-70B7-7CA7B457D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EC10CC38-7496-D027-9FCA-CDF16DBC33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6E5FD6C-DC0C-48FF-8581-AD8ED3551B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E60CDCF-01E9-8347-D78B-5FF947B0D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37D4B-E60A-4CDB-A7C4-AECD64F9491D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85DBDEF-3489-C6B9-4449-3908AC96A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4DDC56D-3F48-8ECC-7C8B-D0F5EFEF2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EF928-5C5C-4D60-AAB9-E6A37929BD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62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A9BB8C-D9C6-C920-8B66-C5E16351E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9D23D45-CCC0-FA7C-D884-8F95EB745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A641CE6-D6CD-B846-A145-97C3DBCC58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37D4B-E60A-4CDB-A7C4-AECD64F9491D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671ED63-7A3B-21D1-A353-6A51FD8955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7612C0C-F7AE-F818-E335-7D91A7CBB2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EF928-5C5C-4D60-AAB9-E6A37929BD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978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3DD54F-C07E-6B02-F73A-5055706F0B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1FE8F54-82FC-3DF6-B644-E4385542F3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E5C40C2-C680-3A5D-1BB6-4401EE65B1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8" y="-287677"/>
            <a:ext cx="12192000" cy="6858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8C290C5-81BA-BF4D-9E57-E0341F2F0AD1}"/>
              </a:ext>
            </a:extLst>
          </p:cNvPr>
          <p:cNvSpPr txBox="1"/>
          <p:nvPr/>
        </p:nvSpPr>
        <p:spPr>
          <a:xfrm>
            <a:off x="534255" y="287676"/>
            <a:ext cx="1128102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</a:rPr>
              <a:t>Проект: «Народные промыслы России»</a:t>
            </a:r>
          </a:p>
          <a:p>
            <a:endParaRPr lang="ru-RU" sz="4800" b="1" dirty="0">
              <a:solidFill>
                <a:srgbClr val="C00000"/>
              </a:solidFill>
            </a:endParaRPr>
          </a:p>
          <a:p>
            <a:endParaRPr lang="ru-RU" sz="4800" b="1" dirty="0">
              <a:solidFill>
                <a:srgbClr val="C00000"/>
              </a:solidFill>
            </a:endParaRPr>
          </a:p>
          <a:p>
            <a:r>
              <a:rPr lang="ru-RU" sz="2800" b="1" dirty="0"/>
              <a:t>Тип проекта: информационно- творческий</a:t>
            </a:r>
          </a:p>
          <a:p>
            <a:r>
              <a:rPr lang="ru-RU" sz="2800" b="1" dirty="0"/>
              <a:t>Продолжительность: кратковременный</a:t>
            </a:r>
          </a:p>
          <a:p>
            <a:r>
              <a:rPr lang="ru-RU" sz="2800" b="1" dirty="0"/>
              <a:t>Участники проекта: воспитанники, воспитатели: Богданова Г.Ф, Князева И.Г., музыкальный руководитель – Коржалова Т.Б., учитель-логопед – </a:t>
            </a:r>
            <a:r>
              <a:rPr lang="ru-RU" sz="2800" b="1" dirty="0" err="1"/>
              <a:t>МоисееваТ.О</a:t>
            </a:r>
            <a:r>
              <a:rPr lang="ru-RU" sz="2800" b="1" dirty="0"/>
              <a:t>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830A4BD-AE1A-461E-9D0D-29BF4FB077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146" y="965545"/>
            <a:ext cx="3392557" cy="254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732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AD8BAC24-1655-46BE-A005-3FF425E6B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Объект 12">
            <a:extLst>
              <a:ext uri="{FF2B5EF4-FFF2-40B4-BE49-F238E27FC236}">
                <a16:creationId xmlns:a16="http://schemas.microsoft.com/office/drawing/2014/main" xmlns="" id="{B21C9E6F-C0AF-4691-AD26-56A975984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xmlns="" id="{A1B11A87-CBB9-4668-AE47-7798EC2A22A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E5C40C2-C680-3A5D-1BB6-4401EE65B1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A5ED25F-C3A0-4BD6-A2B2-2A886A0731FF}"/>
              </a:ext>
            </a:extLst>
          </p:cNvPr>
          <p:cNvSpPr txBox="1"/>
          <p:nvPr/>
        </p:nvSpPr>
        <p:spPr>
          <a:xfrm>
            <a:off x="470453" y="457201"/>
            <a:ext cx="7295322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Цель проекта: </a:t>
            </a:r>
            <a:r>
              <a:rPr lang="ru-RU" sz="2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формирование у детей познавательного интереса к русской народной культуре через ознакомление с народными промыслами и организацию художественно - продуктивной и творческой деятельности.</a:t>
            </a:r>
          </a:p>
          <a:p>
            <a:pPr algn="just"/>
            <a:r>
              <a:rPr lang="ru-RU" sz="24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Актуальность проекта: </a:t>
            </a:r>
            <a:r>
              <a:rPr lang="ru-RU" sz="2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обусловлена большой значимостью воспитания нравственно - патриотических чувств у дошкольников в современном обществе.</a:t>
            </a:r>
            <a:endParaRPr lang="ru-RU" sz="2400" i="1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ru-RU" sz="24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Гипотеза проекта: </a:t>
            </a:r>
            <a:r>
              <a:rPr lang="ru-RU" sz="2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если знакомить дошкольников с народными промыслами России, мастерством русских умельцев и русским фольклором, то это позволит нашим детям почувствовать себя частью русского народа, ощутить гордость за свою страну, богатую славными традициями.</a:t>
            </a:r>
            <a:endParaRPr lang="ru-RU" sz="2400" i="1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ru-RU" sz="2400" i="1" dirty="0">
                <a:solidFill>
                  <a:srgbClr val="111111"/>
                </a:solidFill>
                <a:effectLst/>
                <a:ea typeface="Calibri" panose="020F0502020204030204" pitchFamily="34" charset="0"/>
              </a:rPr>
              <a:t>«Человеку никак нельзя жить без Родины, как нельзя жить без сердца». К. Паустовский </a:t>
            </a:r>
            <a:endParaRPr lang="ru-RU" sz="2400" i="1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algn="just"/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3EB77F8-4D0D-413A-BDFC-E579152B08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496" y="1273659"/>
            <a:ext cx="3664226" cy="376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06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3DD54F-C07E-6B02-F73A-5055706F0B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1FE8F54-82FC-3DF6-B644-E4385542F3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E5C40C2-C680-3A5D-1BB6-4401EE65B1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5259"/>
            <a:ext cx="12192000" cy="68580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C97D298-9046-4B76-A044-91B2D17542C3}"/>
              </a:ext>
            </a:extLst>
          </p:cNvPr>
          <p:cNvSpPr txBox="1"/>
          <p:nvPr/>
        </p:nvSpPr>
        <p:spPr>
          <a:xfrm>
            <a:off x="1060173" y="304800"/>
            <a:ext cx="10442713" cy="54251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проекта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Образовательные: продолжать знакомство с русскими народными промыслами; вызвать интерес у детей к народному творчеству; учить видеть красоту и своеобразие разных видов росписи; учить детей оригинально составлять узоры по мотивам народных росписей; научить детей ориентироваться в различных видах росписи.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Развивающие: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развивать познавательную активность детей; развивать чувство цвета, композиционные умения; развивать внимание, мышление, творческое воображение, зрительную память, умение анализировать; активизировать словарь; содействовать развитию речи ребенка: обогащать словарь, повышать выразительность речи; развивать индивидуальные эмоциональные проявления во всех видах деятельности; осуществлять нравственное и эстетическое развитие личности ребенка; развивать умение видеть красоту изделий прикладного творчества, формировать эстетический вкус; развивать навыки художественного творчества детей.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Воспитательные: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воспитывать у детей любовь и уважение к русскому прикладному искусству; воспитывать любовь к народному творчеству; воспитывать уважение к работе народных мастеров; воспитывать эстетические и этические чувства, любознательность; донести до воспитанников, что они являются носителями великой русской культуры, наследниками великих мастеров. подготовительной группы,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83063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3DD54F-C07E-6B02-F73A-5055706F0B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1FE8F54-82FC-3DF6-B644-E4385542F3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E5C40C2-C680-3A5D-1BB6-4401EE65B1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2046DB1-1329-4FEF-8A29-2300335702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EDC21A2-13A1-4EBA-8A7D-5D643A2A46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3" r="4546"/>
          <a:stretch/>
        </p:blipFill>
        <p:spPr>
          <a:xfrm>
            <a:off x="3819526" y="4037121"/>
            <a:ext cx="3988903" cy="3207093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D7DC6BB-EBA6-4FC1-A4DA-8C1C1CF64E14}"/>
              </a:ext>
            </a:extLst>
          </p:cNvPr>
          <p:cNvSpPr/>
          <p:nvPr/>
        </p:nvSpPr>
        <p:spPr>
          <a:xfrm>
            <a:off x="1417983" y="152055"/>
            <a:ext cx="9250017" cy="8182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/>
              <a:t>Планирование проекта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5CD1C464-4854-455C-A652-71B8F5747039}"/>
              </a:ext>
            </a:extLst>
          </p:cNvPr>
          <p:cNvSpPr/>
          <p:nvPr/>
        </p:nvSpPr>
        <p:spPr>
          <a:xfrm>
            <a:off x="788503" y="1030289"/>
            <a:ext cx="10157791" cy="569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Дети планируют, педагоги ведут запись и задают уточняющие вопросы по проекту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D72F1EE-5814-4FA0-AADD-3DA137BD9B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9" t="-4730" r="-31308" b="-22139"/>
          <a:stretch/>
        </p:blipFill>
        <p:spPr>
          <a:xfrm>
            <a:off x="434836" y="2000597"/>
            <a:ext cx="4500771" cy="337557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BCD780A-276D-4615-87F8-0F53A7B6EF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0" t="10241" r="14203" b="15023"/>
          <a:stretch/>
        </p:blipFill>
        <p:spPr>
          <a:xfrm>
            <a:off x="7505778" y="1557447"/>
            <a:ext cx="4397157" cy="283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267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3DD54F-C07E-6B02-F73A-5055706F0B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1FE8F54-82FC-3DF6-B644-E4385542F3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E5C40C2-C680-3A5D-1BB6-4401EE65B1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62"/>
            <a:ext cx="12192000" cy="6858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8C290C5-81BA-BF4D-9E57-E0341F2F0AD1}"/>
              </a:ext>
            </a:extLst>
          </p:cNvPr>
          <p:cNvSpPr txBox="1"/>
          <p:nvPr/>
        </p:nvSpPr>
        <p:spPr>
          <a:xfrm>
            <a:off x="490330" y="490330"/>
            <a:ext cx="5002695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/>
              <a:t>Реализация проекта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5283194-89B1-4C7F-9581-FD7F507991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669" y="3509962"/>
            <a:ext cx="4572000" cy="3429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D620676-096A-4808-835D-30578CF27F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026" y="369196"/>
            <a:ext cx="4684643" cy="314076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26ECC0B-A2C2-4058-BCE7-426C5C3334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73" y="4018411"/>
            <a:ext cx="3550570" cy="2662928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FD2AF394-64CC-4431-A494-92C9ACC2772F}"/>
              </a:ext>
            </a:extLst>
          </p:cNvPr>
          <p:cNvSpPr/>
          <p:nvPr/>
        </p:nvSpPr>
        <p:spPr>
          <a:xfrm>
            <a:off x="609600" y="1311964"/>
            <a:ext cx="5645426" cy="23068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dirty="0"/>
              <a:t>Беседы о различных народных промыслах</a:t>
            </a:r>
          </a:p>
          <a:p>
            <a:pPr marL="285750" indent="-285750">
              <a:buFontTx/>
              <a:buChar char="-"/>
            </a:pPr>
            <a:r>
              <a:rPr lang="ru-RU" dirty="0"/>
              <a:t>Просмотр презентаций «Чудо Хохлома», «История Дымковской игрушки», «Искусство Гжели», «О народных промыслах»</a:t>
            </a:r>
          </a:p>
          <a:p>
            <a:pPr marL="285750" indent="-285750">
              <a:buFontTx/>
              <a:buChar char="-"/>
            </a:pPr>
            <a:r>
              <a:rPr lang="ru-RU" dirty="0"/>
              <a:t>Рассматривание альбомов и иллюстраций с различными промыслами, дидактические игры с различением народных промыслов по характерным особенностям.</a:t>
            </a:r>
          </a:p>
        </p:txBody>
      </p:sp>
    </p:spTree>
    <p:extLst>
      <p:ext uri="{BB962C8B-B14F-4D97-AF65-F5344CB8AC3E}">
        <p14:creationId xmlns:p14="http://schemas.microsoft.com/office/powerpoint/2010/main" val="437946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3DD54F-C07E-6B02-F73A-5055706F0B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1FE8F54-82FC-3DF6-B644-E4385542F3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E5C40C2-C680-3A5D-1BB6-4401EE65B1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8C290C5-81BA-BF4D-9E57-E0341F2F0AD1}"/>
              </a:ext>
            </a:extLst>
          </p:cNvPr>
          <p:cNvSpPr txBox="1"/>
          <p:nvPr/>
        </p:nvSpPr>
        <p:spPr>
          <a:xfrm>
            <a:off x="906510" y="522328"/>
            <a:ext cx="3254674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Реализация проекта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66255ED-53E5-42CB-9D83-B58A1C4E7F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574" y="3736501"/>
            <a:ext cx="4007585" cy="30056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9A77CEB-F41F-4F36-BA2F-9268B9EC0C72}"/>
              </a:ext>
            </a:extLst>
          </p:cNvPr>
          <p:cNvSpPr txBox="1"/>
          <p:nvPr/>
        </p:nvSpPr>
        <p:spPr>
          <a:xfrm>
            <a:off x="771308" y="1122363"/>
            <a:ext cx="3790122" cy="52322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bg1"/>
                </a:solidFill>
              </a:rPr>
              <a:t>Рисовали, лепили</a:t>
            </a:r>
            <a:r>
              <a:rPr lang="ru-RU" dirty="0"/>
              <a:t>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A286E1C-63A3-47C9-9DE9-337C719F77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42" y="1895061"/>
            <a:ext cx="4861702" cy="500179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D9C8F30-D713-4600-A84F-7670723E71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1" b="4348"/>
          <a:stretch/>
        </p:blipFill>
        <p:spPr>
          <a:xfrm>
            <a:off x="4825105" y="115810"/>
            <a:ext cx="4163863" cy="366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259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3DD54F-C07E-6B02-F73A-5055706F0B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1FE8F54-82FC-3DF6-B644-E4385542F3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E5C40C2-C680-3A5D-1BB6-4401EE65B1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8C290C5-81BA-BF4D-9E57-E0341F2F0AD1}"/>
              </a:ext>
            </a:extLst>
          </p:cNvPr>
          <p:cNvSpPr txBox="1"/>
          <p:nvPr/>
        </p:nvSpPr>
        <p:spPr>
          <a:xfrm>
            <a:off x="787240" y="753031"/>
            <a:ext cx="3758256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Реализация проекта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EBAB270-FF53-4AB8-B883-9AFE418544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887" y="2120727"/>
            <a:ext cx="6157844" cy="461838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3EDCE4D-5F21-4C02-B5EA-E3B4AC4C582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8" r="2786"/>
          <a:stretch/>
        </p:blipFill>
        <p:spPr>
          <a:xfrm>
            <a:off x="675860" y="1645583"/>
            <a:ext cx="5216941" cy="509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361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3DD54F-C07E-6B02-F73A-5055706F0B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1FE8F54-82FC-3DF6-B644-E4385542F3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E5C40C2-C680-3A5D-1BB6-4401EE65B1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4" y="-39990"/>
            <a:ext cx="12192000" cy="6858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8C290C5-81BA-BF4D-9E57-E0341F2F0AD1}"/>
              </a:ext>
            </a:extLst>
          </p:cNvPr>
          <p:cNvSpPr txBox="1"/>
          <p:nvPr/>
        </p:nvSpPr>
        <p:spPr>
          <a:xfrm>
            <a:off x="781879" y="852755"/>
            <a:ext cx="1085353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Итоговое  мероприятие -  досуг «Сокровища русской земли»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3EA384B-A024-42CD-B709-B31A79291CE7}"/>
              </a:ext>
            </a:extLst>
          </p:cNvPr>
          <p:cNvSpPr/>
          <p:nvPr/>
        </p:nvSpPr>
        <p:spPr>
          <a:xfrm>
            <a:off x="781879" y="1468050"/>
            <a:ext cx="9329530" cy="65537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Участники: воспитанники детского сада, воспитатели, музыкальный руководитель, учителя-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логопеды</a:t>
            </a:r>
            <a:r>
              <a:rPr lang="ru-RU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и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9EEFDFF-1B7B-4171-ACF0-F009AA3616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0150"/>
            <a:ext cx="3399182" cy="276464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BC067CF-E5B8-4625-80A3-9AC34DD0B7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3" y="4538736"/>
            <a:ext cx="3220278" cy="23876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72C3062-122E-4AE7-A81A-E093145401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264" y="2428442"/>
            <a:ext cx="3743736" cy="238693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D0CB1C6-24DA-407D-8DFC-45C5D006C3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183" y="2310377"/>
            <a:ext cx="4870176" cy="452457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6556E55E-2A28-4E2F-A889-328D3686FE7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264" y="4591852"/>
            <a:ext cx="3743736" cy="207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332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3DD54F-C07E-6B02-F73A-5055706F0B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1FE8F54-82FC-3DF6-B644-E4385542F3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E5C40C2-C680-3A5D-1BB6-4401EE65B1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7" y="-1"/>
            <a:ext cx="12192000" cy="6858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8C290C5-81BA-BF4D-9E57-E0341F2F0AD1}"/>
              </a:ext>
            </a:extLst>
          </p:cNvPr>
          <p:cNvSpPr txBox="1"/>
          <p:nvPr/>
        </p:nvSpPr>
        <p:spPr>
          <a:xfrm>
            <a:off x="781879" y="852755"/>
            <a:ext cx="1085353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Итоговое  мероприятие -  выставка детских работ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3EA384B-A024-42CD-B709-B31A79291CE7}"/>
              </a:ext>
            </a:extLst>
          </p:cNvPr>
          <p:cNvSpPr/>
          <p:nvPr/>
        </p:nvSpPr>
        <p:spPr>
          <a:xfrm>
            <a:off x="2372139" y="1375975"/>
            <a:ext cx="6957392" cy="65537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«</a:t>
            </a: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Школа мастеров»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53DECBB-6C98-431A-A0DD-D9DDDD7F9B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30" y="2212306"/>
            <a:ext cx="3640655" cy="443522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EFB9D3D-65B1-4562-8D74-A014926C87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687" y="2417039"/>
            <a:ext cx="5132285" cy="443522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D8F8C51-AB31-4DDC-A019-068B9CA580C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295" y="1673950"/>
            <a:ext cx="2491409" cy="334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863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319</Words>
  <Application>Microsoft Office PowerPoint</Application>
  <PresentationFormat>Произвольный</PresentationFormat>
  <Paragraphs>29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Ira</dc:creator>
  <cp:lastModifiedBy>Евросеть</cp:lastModifiedBy>
  <cp:revision>15</cp:revision>
  <dcterms:created xsi:type="dcterms:W3CDTF">2023-06-12T12:09:57Z</dcterms:created>
  <dcterms:modified xsi:type="dcterms:W3CDTF">2023-06-22T06:15:25Z</dcterms:modified>
</cp:coreProperties>
</file>