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68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9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 С 29" initials="ДС2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>
        <p:scale>
          <a:sx n="72" d="100"/>
          <a:sy n="72" d="100"/>
        </p:scale>
        <p:origin x="-54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E1E8-6D84-4C9D-BEB0-80C888866AD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BB4A-C301-46A4-BC18-2C5446638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8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BB4A-C301-46A4-BC18-2C54466380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5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9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1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6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9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4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5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8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9717-DE44-4BAB-B14C-FD44EED55289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8A89-AC16-4EA8-9ABE-B1DBF94D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2D611F-7E80-4559-8100-68D6E1421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1" y="1800808"/>
            <a:ext cx="8717157" cy="4881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3812" y="90196"/>
            <a:ext cx="2902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Лето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967" y="244237"/>
            <a:ext cx="3115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Подготовили: </a:t>
            </a:r>
          </a:p>
          <a:p>
            <a:r>
              <a:rPr lang="ru-RU" dirty="0"/>
              <a:t>Воспитатели: </a:t>
            </a:r>
            <a:r>
              <a:rPr lang="ru-RU" dirty="0" err="1"/>
              <a:t>Ализаде</a:t>
            </a:r>
            <a:r>
              <a:rPr lang="ru-RU" dirty="0"/>
              <a:t> Э.А., Подвиг Е.Д.,</a:t>
            </a:r>
          </a:p>
          <a:p>
            <a:r>
              <a:rPr lang="ru-RU" dirty="0"/>
              <a:t>учитель-логопед </a:t>
            </a:r>
          </a:p>
          <a:p>
            <a:r>
              <a:rPr lang="ru-RU" dirty="0"/>
              <a:t>Аксенова А. П.</a:t>
            </a:r>
          </a:p>
        </p:txBody>
      </p:sp>
    </p:spTree>
    <p:extLst>
      <p:ext uri="{BB962C8B-B14F-4D97-AF65-F5344CB8AC3E}">
        <p14:creationId xmlns:p14="http://schemas.microsoft.com/office/powerpoint/2010/main" val="29583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t="7831" r="671" b="57249"/>
          <a:stretch/>
        </p:blipFill>
        <p:spPr>
          <a:xfrm>
            <a:off x="223581" y="3380491"/>
            <a:ext cx="4049488" cy="3243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/>
          <a:stretch/>
        </p:blipFill>
        <p:spPr>
          <a:xfrm>
            <a:off x="7183667" y="3380491"/>
            <a:ext cx="4614208" cy="2926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187" r="8793" b="2321"/>
          <a:stretch/>
        </p:blipFill>
        <p:spPr>
          <a:xfrm>
            <a:off x="6969122" y="-76288"/>
            <a:ext cx="4668190" cy="3191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5438" r="42614" b="33736"/>
          <a:stretch/>
        </p:blipFill>
        <p:spPr>
          <a:xfrm>
            <a:off x="4398496" y="3115517"/>
            <a:ext cx="2659744" cy="3570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r="23095"/>
          <a:stretch/>
        </p:blipFill>
        <p:spPr>
          <a:xfrm>
            <a:off x="776513" y="234146"/>
            <a:ext cx="2710185" cy="3146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3412" y="1207154"/>
            <a:ext cx="314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Подвижные игры 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296205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15291" b="20688"/>
          <a:stretch/>
        </p:blipFill>
        <p:spPr>
          <a:xfrm>
            <a:off x="466526" y="585030"/>
            <a:ext cx="4087097" cy="5470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31111"/>
          <a:stretch/>
        </p:blipFill>
        <p:spPr>
          <a:xfrm>
            <a:off x="6879771" y="469815"/>
            <a:ext cx="5047109" cy="5700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114" y="826681"/>
            <a:ext cx="219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Конструирование </a:t>
            </a:r>
          </a:p>
          <a:p>
            <a:r>
              <a:rPr lang="ru-RU" sz="2000" dirty="0"/>
              <a:t>«Летний лагерь»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8114" y="208205"/>
            <a:ext cx="333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6763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8768" y="1135025"/>
            <a:ext cx="177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Альбомы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08BB03C-F39D-4F20-8BB6-3509B92A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4" y="2792859"/>
            <a:ext cx="5394614" cy="40459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E7C0F99-3CCA-483B-AAB4-395375F81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99" y="69593"/>
            <a:ext cx="4234543" cy="56460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791A5C8-9DF1-4120-B436-100D30663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793" y="-257409"/>
            <a:ext cx="2571614" cy="3428819"/>
          </a:xfrm>
          <a:prstGeom prst="rect">
            <a:avLst/>
          </a:prstGeom>
        </p:spPr>
      </p:pic>
      <p:cxnSp>
        <p:nvCxnSpPr>
          <p:cNvPr id="12" name="Соединитель: уступ 11">
            <a:extLst>
              <a:ext uri="{FF2B5EF4-FFF2-40B4-BE49-F238E27FC236}">
                <a16:creationId xmlns="" xmlns:a16="http://schemas.microsoft.com/office/drawing/2014/main" id="{2E7F7631-3E28-4553-B0A2-CDC54221D38D}"/>
              </a:ext>
            </a:extLst>
          </p:cNvPr>
          <p:cNvCxnSpPr>
            <a:cxnSpLocks/>
          </p:cNvCxnSpPr>
          <p:nvPr/>
        </p:nvCxnSpPr>
        <p:spPr>
          <a:xfrm flipV="1">
            <a:off x="2387600" y="3881120"/>
            <a:ext cx="1168400" cy="9347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B6A17B9-AD0E-407C-B832-F2ECFB9B3D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5714" r="4709" b="8399"/>
          <a:stretch/>
        </p:blipFill>
        <p:spPr>
          <a:xfrm>
            <a:off x="5688972" y="3885069"/>
            <a:ext cx="2308821" cy="29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2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A369B82-1D3C-40EA-AD32-96A690C5D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1374" r="5954"/>
          <a:stretch/>
        </p:blipFill>
        <p:spPr>
          <a:xfrm>
            <a:off x="482115" y="3830737"/>
            <a:ext cx="6227652" cy="27805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ED78344-D8A8-418C-AAC8-E5BB2AA4D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7259"/>
          <a:stretch/>
        </p:blipFill>
        <p:spPr>
          <a:xfrm>
            <a:off x="6852007" y="975777"/>
            <a:ext cx="5143500" cy="5709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25BF2BA-0005-4838-9107-189964E230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6815"/>
          <a:stretch/>
        </p:blipFill>
        <p:spPr>
          <a:xfrm>
            <a:off x="1539996" y="1067217"/>
            <a:ext cx="3667918" cy="2615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9E2999-AF17-4078-A46C-6B359E716A23}"/>
              </a:ext>
            </a:extLst>
          </p:cNvPr>
          <p:cNvSpPr txBox="1"/>
          <p:nvPr/>
        </p:nvSpPr>
        <p:spPr>
          <a:xfrm>
            <a:off x="2346260" y="246742"/>
            <a:ext cx="22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Миникнижка</a:t>
            </a:r>
            <a:endParaRPr lang="ru-RU" dirty="0"/>
          </a:p>
          <a:p>
            <a:r>
              <a:rPr lang="ru-RU" dirty="0"/>
              <a:t>(</a:t>
            </a:r>
            <a:r>
              <a:rPr lang="ru-RU" sz="1600" dirty="0"/>
              <a:t>создала логопед</a:t>
            </a:r>
            <a:r>
              <a:rPr lang="ru-RU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BDB1AA-7258-49A0-8FED-E0CC04BB01A8}"/>
              </a:ext>
            </a:extLst>
          </p:cNvPr>
          <p:cNvSpPr txBox="1"/>
          <p:nvPr/>
        </p:nvSpPr>
        <p:spPr>
          <a:xfrm>
            <a:off x="8239760" y="328022"/>
            <a:ext cx="306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Выставка «Девочка-лето»</a:t>
            </a:r>
          </a:p>
        </p:txBody>
      </p:sp>
    </p:spTree>
    <p:extLst>
      <p:ext uri="{BB962C8B-B14F-4D97-AF65-F5344CB8AC3E}">
        <p14:creationId xmlns:p14="http://schemas.microsoft.com/office/powerpoint/2010/main" val="23656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4973"/>
          <a:stretch/>
        </p:blipFill>
        <p:spPr>
          <a:xfrm>
            <a:off x="5099315" y="1892584"/>
            <a:ext cx="6646448" cy="4404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8189" y="207424"/>
            <a:ext cx="3003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Инсценировка </a:t>
            </a:r>
            <a:r>
              <a:rPr lang="ru-RU" sz="2000" dirty="0" smtClean="0"/>
              <a:t>спектакля (</a:t>
            </a:r>
            <a:r>
              <a:rPr lang="ru-RU" sz="2000" smtClean="0"/>
              <a:t>итоговое мероприятие)</a:t>
            </a:r>
            <a:endParaRPr lang="ru-RU" sz="2000" dirty="0"/>
          </a:p>
          <a:p>
            <a:r>
              <a:rPr lang="ru-RU" sz="2000" dirty="0"/>
              <a:t> «Как Маша лето искала»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D5FF9A-4731-449E-A294-B7727BE5FE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/>
          <a:stretch/>
        </p:blipFill>
        <p:spPr>
          <a:xfrm>
            <a:off x="573339" y="207424"/>
            <a:ext cx="3996252" cy="35588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7A30AE-BB83-44D8-BA32-B6765E138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t="28979" r="-1" b="23401"/>
          <a:stretch/>
        </p:blipFill>
        <p:spPr>
          <a:xfrm>
            <a:off x="239461" y="3791371"/>
            <a:ext cx="5713470" cy="2963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255020-A87B-47B1-8C3D-5907A5C06838}"/>
              </a:ext>
            </a:extLst>
          </p:cNvPr>
          <p:cNvSpPr txBox="1"/>
          <p:nvPr/>
        </p:nvSpPr>
        <p:spPr>
          <a:xfrm>
            <a:off x="8140959" y="1142132"/>
            <a:ext cx="32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Версия детей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866F9BCE-7B15-4CF9-ACCD-3B6E4E06A18B}"/>
              </a:ext>
            </a:extLst>
          </p:cNvPr>
          <p:cNvSpPr/>
          <p:nvPr/>
        </p:nvSpPr>
        <p:spPr>
          <a:xfrm>
            <a:off x="9769151" y="1142132"/>
            <a:ext cx="205273" cy="58344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8" y="398294"/>
            <a:ext cx="11567885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Актуальность	</a:t>
            </a:r>
          </a:p>
          <a:p>
            <a:r>
              <a:rPr lang="ru-RU" sz="44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4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Лето-очень хороший сезон для общения дете</a:t>
            </a:r>
            <a:r>
              <a:rPr lang="ru-RU" sz="36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 с природой. Это различные </a:t>
            </a:r>
            <a:r>
              <a:rPr lang="ru-RU" sz="36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</a:t>
            </a:r>
            <a:r>
              <a:rPr lang="ru-RU" sz="36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природе, наблюдения на свежем воздухе</a:t>
            </a:r>
            <a:r>
              <a:rPr lang="ru-RU" sz="36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это </a:t>
            </a:r>
            <a:r>
              <a:rPr lang="ru-RU" sz="36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значительные возможности для познания детьми окружающего мира, обогащение их знаниями и понятиями, закрепление правил безопасного поведения и бережного взаимодействия с природой</a:t>
            </a:r>
            <a:endParaRPr lang="ru-RU" sz="36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7529ACA-8A02-46B4-ACD5-56525798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pPr algn="ctr"/>
            <a:r>
              <a:rPr lang="ru-RU" dirty="0"/>
              <a:t>Цель и задачи проекта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B18E472C-6DB1-4F86-9480-46225CA20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348" y="1138688"/>
            <a:ext cx="5181600" cy="53541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                            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BB07B18-832B-416C-BBB0-41441541C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8688"/>
            <a:ext cx="5181600" cy="53541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Учитель-логопед</a:t>
            </a:r>
          </a:p>
          <a:p>
            <a:pPr marL="0" indent="0" algn="just">
              <a:buNone/>
            </a:pPr>
            <a:r>
              <a:rPr lang="ru-RU" b="1" dirty="0"/>
              <a:t>Цель: </a:t>
            </a:r>
            <a:r>
              <a:rPr lang="ru-RU" dirty="0"/>
              <a:t>развитие речи </a:t>
            </a:r>
          </a:p>
          <a:p>
            <a:pPr marL="0" indent="0" algn="just">
              <a:buNone/>
            </a:pPr>
            <a:r>
              <a:rPr lang="ru-RU" b="1" dirty="0"/>
              <a:t>Задачи:</a:t>
            </a:r>
          </a:p>
          <a:p>
            <a:pPr marL="0" indent="0" algn="just">
              <a:buNone/>
            </a:pPr>
            <a:r>
              <a:rPr lang="ru-RU" dirty="0"/>
              <a:t>Коррекционные: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развитие связной речи,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актуализация и обогащение словаря,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развитие грамматического строя речи,</a:t>
            </a:r>
          </a:p>
          <a:p>
            <a:pPr marL="0" indent="0" algn="just">
              <a:buNone/>
            </a:pPr>
            <a:r>
              <a:rPr lang="ru-RU" dirty="0"/>
              <a:t>Развивающие: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Развитие мышления,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Развитие воображения,</a:t>
            </a:r>
          </a:p>
          <a:p>
            <a:pPr marL="0" indent="0" algn="just">
              <a:buNone/>
            </a:pPr>
            <a:r>
              <a:rPr lang="ru-RU" dirty="0"/>
              <a:t>Воспитательные: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Развитие коллаборации 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Развитие инициативности,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527" y="1138688"/>
            <a:ext cx="58327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Воспитатели</a:t>
            </a:r>
          </a:p>
          <a:p>
            <a:pPr algn="just">
              <a:lnSpc>
                <a:spcPct val="120000"/>
              </a:lnSpc>
            </a:pPr>
            <a:r>
              <a:rPr lang="ru-RU" sz="2200" b="1" dirty="0"/>
              <a:t>Цель: </a:t>
            </a:r>
            <a:r>
              <a:rPr lang="ru-RU" sz="2200" dirty="0" smtClean="0"/>
              <a:t>Понятие детей о лете, как о времени года.</a:t>
            </a:r>
            <a:endParaRPr lang="ru-RU" sz="2200" b="1" dirty="0"/>
          </a:p>
          <a:p>
            <a:pPr algn="just">
              <a:lnSpc>
                <a:spcPct val="120000"/>
              </a:lnSpc>
            </a:pPr>
            <a:r>
              <a:rPr lang="ru-RU" sz="2200" b="1" dirty="0"/>
              <a:t>Задачи: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Пополнить знания детей </a:t>
            </a:r>
            <a:r>
              <a:rPr lang="ru-RU" sz="2200" dirty="0" smtClean="0"/>
              <a:t>о сезонных изменениях, характерных чертах лето.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/>
              <a:t>Развивать любовь к природе, бережное отношение к ней через наблюдение.</a:t>
            </a:r>
            <a:endParaRPr lang="ru-RU" sz="22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Развивать речь, память, внимание.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Развивать художественные навыки.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/>
              <a:t>Развитие физической активности детей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9098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11984-B8E0-43C9-923E-DA456C6047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/>
              <a:t>        Модель </a:t>
            </a:r>
            <a:r>
              <a:rPr lang="ru-RU" dirty="0"/>
              <a:t>трех вопросов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D3E47F2E-E7D4-49F3-AB36-5D39BD23E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86086"/>
              </p:ext>
            </p:extLst>
          </p:nvPr>
        </p:nvGraphicFramePr>
        <p:xfrm>
          <a:off x="331666" y="1608084"/>
          <a:ext cx="10982130" cy="40168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0710">
                  <a:extLst>
                    <a:ext uri="{9D8B030D-6E8A-4147-A177-3AD203B41FA5}">
                      <a16:colId xmlns="" xmlns:a16="http://schemas.microsoft.com/office/drawing/2014/main" val="2621297966"/>
                    </a:ext>
                  </a:extLst>
                </a:gridCol>
                <a:gridCol w="3660710">
                  <a:extLst>
                    <a:ext uri="{9D8B030D-6E8A-4147-A177-3AD203B41FA5}">
                      <a16:colId xmlns="" xmlns:a16="http://schemas.microsoft.com/office/drawing/2014/main" val="340208876"/>
                    </a:ext>
                  </a:extLst>
                </a:gridCol>
                <a:gridCol w="3660710">
                  <a:extLst>
                    <a:ext uri="{9D8B030D-6E8A-4147-A177-3AD203B41FA5}">
                      <a16:colId xmlns="" xmlns:a16="http://schemas.microsoft.com/office/drawing/2014/main" val="2663093313"/>
                    </a:ext>
                  </a:extLst>
                </a:gridCol>
              </a:tblGrid>
              <a:tr h="633571">
                <a:tc>
                  <a:txBody>
                    <a:bodyPr/>
                    <a:lstStyle/>
                    <a:p>
                      <a:r>
                        <a:rPr lang="ru-RU" dirty="0"/>
                        <a:t>Что мы знаем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мы хотим узнать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Где найти информацию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3792858"/>
                  </a:ext>
                </a:extLst>
              </a:tr>
              <a:tr h="2267928">
                <a:tc>
                  <a:txBody>
                    <a:bodyPr/>
                    <a:lstStyle/>
                    <a:p>
                      <a:r>
                        <a:rPr lang="ru-RU" dirty="0"/>
                        <a:t>Летом цветут цветы, светит солнце, растут фрукты, все зеленеет, сажаем огород, появляются </a:t>
                      </a:r>
                      <a:r>
                        <a:rPr lang="ru-RU" dirty="0" smtClean="0"/>
                        <a:t>насекомые</a:t>
                      </a:r>
                      <a:r>
                        <a:rPr lang="ru-RU" dirty="0"/>
                        <a:t>, купаемся на море, играем</a:t>
                      </a:r>
                    </a:p>
                    <a:p>
                      <a:r>
                        <a:rPr lang="ru-RU" dirty="0"/>
                        <a:t>Летом родители идут в отпуск</a:t>
                      </a:r>
                    </a:p>
                    <a:p>
                      <a:r>
                        <a:rPr lang="ru-RU" dirty="0"/>
                        <a:t>Летом мы много радуемся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Как цветут </a:t>
                      </a:r>
                      <a:r>
                        <a:rPr lang="ru-RU" dirty="0" smtClean="0"/>
                        <a:t>цветы</a:t>
                      </a:r>
                    </a:p>
                    <a:p>
                      <a:r>
                        <a:rPr lang="ru-RU" sz="1600" dirty="0" smtClean="0"/>
                        <a:t>(показ видеоролика «Детям про цветы» на сайте тайны мироздания)</a:t>
                      </a:r>
                      <a:endParaRPr lang="ru-RU" sz="1600" dirty="0"/>
                    </a:p>
                    <a:p>
                      <a:r>
                        <a:rPr lang="ru-RU" dirty="0"/>
                        <a:t>Как растут </a:t>
                      </a:r>
                      <a:r>
                        <a:rPr lang="ru-RU" dirty="0" smtClean="0"/>
                        <a:t>яблоки </a:t>
                      </a:r>
                    </a:p>
                    <a:p>
                      <a:r>
                        <a:rPr lang="ru-RU" sz="1600" dirty="0" smtClean="0"/>
                        <a:t>(Сборник мультфильмов «Все о растениях» рассказ профессора </a:t>
                      </a:r>
                      <a:r>
                        <a:rPr lang="ru-RU" sz="1600" dirty="0" err="1" smtClean="0"/>
                        <a:t>Почемушкина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  <a:p>
                      <a:r>
                        <a:rPr lang="ru-RU" dirty="0"/>
                        <a:t>Откуда появился </a:t>
                      </a:r>
                      <a:r>
                        <a:rPr lang="ru-RU" dirty="0" smtClean="0"/>
                        <a:t>песок</a:t>
                      </a:r>
                    </a:p>
                    <a:p>
                      <a:r>
                        <a:rPr lang="ru-RU" sz="1600" dirty="0" smtClean="0"/>
                        <a:t>(показ передачи Галилео «Песок</a:t>
                      </a:r>
                      <a:r>
                        <a:rPr lang="ru-RU" sz="1600" baseline="0" dirty="0" smtClean="0"/>
                        <a:t> и его возникновение»)</a:t>
                      </a:r>
                      <a:endParaRPr lang="ru-RU" sz="1600" dirty="0"/>
                    </a:p>
                    <a:p>
                      <a:r>
                        <a:rPr lang="ru-RU" dirty="0"/>
                        <a:t>Из чего состоит морская </a:t>
                      </a:r>
                      <a:r>
                        <a:rPr lang="ru-RU" dirty="0" smtClean="0"/>
                        <a:t>вода</a:t>
                      </a:r>
                    </a:p>
                    <a:p>
                      <a:r>
                        <a:rPr lang="ru-RU" sz="1600" dirty="0" smtClean="0"/>
                        <a:t>(показ презентации «Почему вода в </a:t>
                      </a:r>
                      <a:r>
                        <a:rPr lang="ru-RU" sz="1600" smtClean="0"/>
                        <a:t>море соленная?»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 школы</a:t>
                      </a:r>
                    </a:p>
                    <a:p>
                      <a:r>
                        <a:rPr lang="ru-RU" dirty="0"/>
                        <a:t>Из книг</a:t>
                      </a:r>
                    </a:p>
                    <a:p>
                      <a:r>
                        <a:rPr lang="ru-RU" dirty="0"/>
                        <a:t>Из садика</a:t>
                      </a:r>
                    </a:p>
                    <a:p>
                      <a:r>
                        <a:rPr lang="ru-RU" dirty="0"/>
                        <a:t>Спросить у ученых</a:t>
                      </a:r>
                    </a:p>
                    <a:p>
                      <a:r>
                        <a:rPr lang="ru-RU" dirty="0"/>
                        <a:t>Спросить у 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666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57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9519DA-B4FA-4571-82B6-B2BD784FCBF5}"/>
              </a:ext>
            </a:extLst>
          </p:cNvPr>
          <p:cNvSpPr txBox="1"/>
          <p:nvPr/>
        </p:nvSpPr>
        <p:spPr>
          <a:xfrm>
            <a:off x="4236097" y="214604"/>
            <a:ext cx="31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Системная паутинка проекта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7C07D407-D39A-4642-B1C8-47B5815E2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37323"/>
              </p:ext>
            </p:extLst>
          </p:nvPr>
        </p:nvGraphicFramePr>
        <p:xfrm>
          <a:off x="307910" y="803642"/>
          <a:ext cx="11374017" cy="5446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9086">
                  <a:extLst>
                    <a:ext uri="{9D8B030D-6E8A-4147-A177-3AD203B41FA5}">
                      <a16:colId xmlns="" xmlns:a16="http://schemas.microsoft.com/office/drawing/2014/main" val="1490972471"/>
                    </a:ext>
                  </a:extLst>
                </a:gridCol>
                <a:gridCol w="2080726">
                  <a:extLst>
                    <a:ext uri="{9D8B030D-6E8A-4147-A177-3AD203B41FA5}">
                      <a16:colId xmlns="" xmlns:a16="http://schemas.microsoft.com/office/drawing/2014/main" val="3139272647"/>
                    </a:ext>
                  </a:extLst>
                </a:gridCol>
                <a:gridCol w="5747658">
                  <a:extLst>
                    <a:ext uri="{9D8B030D-6E8A-4147-A177-3AD203B41FA5}">
                      <a16:colId xmlns="" xmlns:a16="http://schemas.microsoft.com/office/drawing/2014/main" val="408040908"/>
                    </a:ext>
                  </a:extLst>
                </a:gridCol>
                <a:gridCol w="1063689">
                  <a:extLst>
                    <a:ext uri="{9D8B030D-6E8A-4147-A177-3AD203B41FA5}">
                      <a16:colId xmlns="" xmlns:a16="http://schemas.microsoft.com/office/drawing/2014/main" val="1600954119"/>
                    </a:ext>
                  </a:extLst>
                </a:gridCol>
                <a:gridCol w="1632858">
                  <a:extLst>
                    <a:ext uri="{9D8B030D-6E8A-4147-A177-3AD203B41FA5}">
                      <a16:colId xmlns="" xmlns:a16="http://schemas.microsoft.com/office/drawing/2014/main" val="2046365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Форма взаимодействия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                Содержание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   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Ответствен-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ные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06897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Подготовитель-</a:t>
                      </a:r>
                      <a:r>
                        <a:rPr lang="ru-RU" sz="1400" dirty="0" err="1"/>
                        <a:t>ный</a:t>
                      </a:r>
                      <a:endParaRPr lang="ru-RU" sz="1400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        Деятельность</a:t>
                      </a:r>
                    </a:p>
                    <a:p>
                      <a:r>
                        <a:rPr lang="ru-RU" sz="1600" dirty="0"/>
                        <a:t>            педагогов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 </a:t>
                      </a:r>
                      <a:r>
                        <a:rPr lang="ru-RU" sz="1400" dirty="0"/>
                        <a:t>Обсуждение целей и задач.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 Составление</a:t>
                      </a:r>
                      <a:r>
                        <a:rPr lang="ru-RU" sz="1400" baseline="0" dirty="0"/>
                        <a:t> тематического планирования мероприятий.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/>
                        <a:t>Подбор наглядного материала.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</a:t>
                      </a:r>
                    </a:p>
                    <a:p>
                      <a:r>
                        <a:rPr lang="ru-RU" dirty="0"/>
                        <a:t>  </a:t>
                      </a:r>
                      <a:r>
                        <a:rPr lang="ru-RU" sz="1600" dirty="0"/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 Воспитатели</a:t>
                      </a:r>
                    </a:p>
                    <a:p>
                      <a:r>
                        <a:rPr lang="ru-RU" sz="1600" dirty="0"/>
                        <a:t>      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557739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</a:t>
                      </a:r>
                      <a:r>
                        <a:rPr lang="ru-RU" sz="1600" dirty="0"/>
                        <a:t>Педагоги</a:t>
                      </a:r>
                      <a:r>
                        <a:rPr lang="ru-RU" sz="1600" baseline="0" dirty="0"/>
                        <a:t> - дети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Беседа  о лете.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</a:t>
                      </a:r>
                      <a:r>
                        <a:rPr lang="ru-RU" sz="1600" dirty="0"/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 Воспитатели</a:t>
                      </a:r>
                    </a:p>
                    <a:p>
                      <a:r>
                        <a:rPr lang="ru-RU" sz="1600" dirty="0"/>
                        <a:t>      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716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основной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</a:t>
                      </a:r>
                    </a:p>
                    <a:p>
                      <a:r>
                        <a:rPr lang="ru-RU" dirty="0"/>
                        <a:t>     </a:t>
                      </a:r>
                    </a:p>
                    <a:p>
                      <a:r>
                        <a:rPr lang="ru-RU" dirty="0"/>
                        <a:t>     </a:t>
                      </a:r>
                      <a:r>
                        <a:rPr lang="ru-RU" sz="1600" dirty="0"/>
                        <a:t>Педагоги</a:t>
                      </a:r>
                      <a:r>
                        <a:rPr lang="ru-RU" sz="1600" baseline="0" dirty="0"/>
                        <a:t> - дети</a:t>
                      </a:r>
                      <a:endParaRPr lang="ru-RU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ТРИЗ</a:t>
                      </a:r>
                      <a:r>
                        <a:rPr lang="ru-RU" sz="1400" baseline="0" dirty="0"/>
                        <a:t>:  </a:t>
                      </a:r>
                      <a:r>
                        <a:rPr lang="ru-RU" sz="1400" baseline="0" dirty="0" err="1"/>
                        <a:t>эвроритм</a:t>
                      </a:r>
                      <a:r>
                        <a:rPr lang="ru-RU" sz="1400" baseline="0" dirty="0"/>
                        <a:t>, ИКР.</a:t>
                      </a:r>
                    </a:p>
                    <a:p>
                      <a:r>
                        <a:rPr lang="ru-RU" sz="1400" baseline="0" dirty="0"/>
                        <a:t>ТРКМ: кластер, кейс, </a:t>
                      </a:r>
                      <a:r>
                        <a:rPr lang="ru-RU" sz="1400" baseline="0" dirty="0" err="1"/>
                        <a:t>синквейн</a:t>
                      </a:r>
                      <a:r>
                        <a:rPr lang="ru-RU" sz="1400" baseline="0" dirty="0"/>
                        <a:t>, дерево </a:t>
                      </a:r>
                      <a:r>
                        <a:rPr lang="ru-RU" sz="1400" baseline="0" dirty="0" err="1"/>
                        <a:t>предсказаний,лабиринт</a:t>
                      </a:r>
                      <a:r>
                        <a:rPr lang="ru-RU" sz="1400" baseline="0" dirty="0"/>
                        <a:t> знаний, </a:t>
                      </a:r>
                      <a:r>
                        <a:rPr lang="ru-RU" sz="1400" baseline="0" dirty="0" err="1"/>
                        <a:t>фишбоун</a:t>
                      </a:r>
                      <a:r>
                        <a:rPr lang="ru-RU" sz="1400" baseline="0" dirty="0"/>
                        <a:t>.</a:t>
                      </a:r>
                    </a:p>
                    <a:p>
                      <a:r>
                        <a:rPr lang="ru-RU" sz="1400" baseline="0" dirty="0"/>
                        <a:t>Сингапурские технологии: </a:t>
                      </a:r>
                      <a:r>
                        <a:rPr lang="en-US" sz="1400" baseline="0" dirty="0"/>
                        <a:t>corners</a:t>
                      </a:r>
                      <a:r>
                        <a:rPr lang="ru-RU" sz="1400" baseline="0" dirty="0"/>
                        <a:t>,</a:t>
                      </a:r>
                      <a:r>
                        <a:rPr lang="en-US" sz="1400" baseline="0" dirty="0"/>
                        <a:t>mix pair share</a:t>
                      </a:r>
                      <a:r>
                        <a:rPr lang="ru-RU" sz="1400" baseline="0" dirty="0"/>
                        <a:t>.</a:t>
                      </a:r>
                    </a:p>
                    <a:p>
                      <a:r>
                        <a:rPr lang="ru-RU" sz="1400" baseline="0" dirty="0"/>
                        <a:t>Проведение подвижных игр на свежем воздухе</a:t>
                      </a:r>
                      <a:r>
                        <a:rPr lang="ru-RU" sz="1400" baseline="0" dirty="0" smtClean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Показ сказки педагогами «Как Маша лето искала»  </a:t>
                      </a:r>
                    </a:p>
                    <a:p>
                      <a:r>
                        <a:rPr lang="ru-RU" sz="1400" baseline="0" dirty="0" smtClean="0"/>
                        <a:t>Инсценировка </a:t>
                      </a:r>
                      <a:r>
                        <a:rPr lang="ru-RU" sz="1400" baseline="0" dirty="0"/>
                        <a:t>сказки «Как Маша лето искала»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/>
                        <a:t>в версии детей.</a:t>
                      </a:r>
                    </a:p>
                    <a:p>
                      <a:r>
                        <a:rPr lang="ru-RU" sz="1400" baseline="0" dirty="0"/>
                        <a:t>Конструирование «Летний лагерь</a:t>
                      </a:r>
                      <a:r>
                        <a:rPr lang="ru-RU" sz="1400" baseline="0" dirty="0" smtClean="0"/>
                        <a:t>»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Изготовление альбомов «Лето –это…»,  «Лето моей семьи»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Изготовление мини книжки  с рассказами детей «Мое лето»</a:t>
                      </a:r>
                    </a:p>
                    <a:p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  </a:t>
                      </a:r>
                      <a:r>
                        <a:rPr lang="ru-RU" sz="1600" dirty="0"/>
                        <a:t>6</a:t>
                      </a:r>
                      <a:r>
                        <a:rPr lang="ru-RU" sz="1600"/>
                        <a:t> </a:t>
                      </a:r>
                      <a:r>
                        <a:rPr lang="ru-RU" sz="1600" dirty="0"/>
                        <a:t>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sz="1600" dirty="0"/>
                        <a:t>   Воспитатели</a:t>
                      </a:r>
                    </a:p>
                    <a:p>
                      <a:r>
                        <a:rPr lang="ru-RU" sz="1600" dirty="0"/>
                        <a:t>      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0584681"/>
                  </a:ext>
                </a:extLst>
              </a:tr>
              <a:tr h="783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Заклю</a:t>
                      </a:r>
                      <a:r>
                        <a:rPr lang="ru-RU" sz="1400" b="1" dirty="0" err="1"/>
                        <a:t>-</a:t>
                      </a:r>
                      <a:r>
                        <a:rPr lang="ru-RU" sz="1400" dirty="0" err="1"/>
                        <a:t>читель-ный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      </a:t>
                      </a:r>
                      <a:r>
                        <a:rPr lang="ru-RU" sz="1600" dirty="0"/>
                        <a:t>Дети</a:t>
                      </a:r>
                      <a:r>
                        <a:rPr lang="ru-RU" sz="1600" baseline="0" dirty="0"/>
                        <a:t> - родители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sz="1400" dirty="0" smtClean="0"/>
                        <a:t>Выставка  </a:t>
                      </a:r>
                      <a:r>
                        <a:rPr lang="ru-RU" sz="1400" dirty="0"/>
                        <a:t>«Девочка-лето»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  </a:t>
                      </a:r>
                      <a:r>
                        <a:rPr lang="ru-RU" sz="1600" dirty="0"/>
                        <a:t>6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   Воспитатели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107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20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23281" r="9053" b="18095"/>
          <a:stretch/>
        </p:blipFill>
        <p:spPr>
          <a:xfrm>
            <a:off x="862517" y="2183362"/>
            <a:ext cx="2972365" cy="4426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6473" y="50494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ТРКМ,ТРИЗ, сингапурские технологии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531" y="1515384"/>
            <a:ext cx="5086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Кластер (ТРКМ), ассоциации (ТРИЗ)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2A97C5-7587-4C2B-AF46-765244E53A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4128654" y="2600512"/>
            <a:ext cx="5234532" cy="3592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F43FF6-9C2B-4584-A3B3-C8A3177FBB39}"/>
              </a:ext>
            </a:extLst>
          </p:cNvPr>
          <p:cNvSpPr txBox="1"/>
          <p:nvPr/>
        </p:nvSpPr>
        <p:spPr>
          <a:xfrm>
            <a:off x="5915891" y="15461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Кейс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32840F-9292-4627-B438-D1D08312E335}"/>
              </a:ext>
            </a:extLst>
          </p:cNvPr>
          <p:cNvSpPr txBox="1"/>
          <p:nvPr/>
        </p:nvSpPr>
        <p:spPr>
          <a:xfrm>
            <a:off x="4017819" y="1100900"/>
            <a:ext cx="2355272" cy="377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Провела логопед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3520" y="1323001"/>
            <a:ext cx="448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Беседа с детьми по интересующим их вопросам о лете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0"/>
          <a:stretch/>
        </p:blipFill>
        <p:spPr>
          <a:xfrm>
            <a:off x="498203" y="1404256"/>
            <a:ext cx="3154680" cy="5261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19524"/>
          <a:stretch/>
        </p:blipFill>
        <p:spPr>
          <a:xfrm>
            <a:off x="4441371" y="4445540"/>
            <a:ext cx="3149600" cy="213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26243" r="6752" b="22539"/>
          <a:stretch/>
        </p:blipFill>
        <p:spPr>
          <a:xfrm>
            <a:off x="8345714" y="3153228"/>
            <a:ext cx="2830286" cy="3512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r="24953"/>
          <a:stretch/>
        </p:blipFill>
        <p:spPr>
          <a:xfrm>
            <a:off x="4992424" y="1669140"/>
            <a:ext cx="3067235" cy="251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14391" r="920" b="32910"/>
          <a:stretch/>
        </p:blipFill>
        <p:spPr>
          <a:xfrm>
            <a:off x="9221903" y="464458"/>
            <a:ext cx="2113754" cy="2421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4800" y="464458"/>
            <a:ext cx="296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Провела логопед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257" y="790151"/>
            <a:ext cx="310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Лабиринт знаний (ТРКМ)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531" y="990206"/>
            <a:ext cx="407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Corners </a:t>
            </a:r>
            <a:r>
              <a:rPr lang="ru-RU" sz="2000" dirty="0"/>
              <a:t>(сингапурские технологии)</a:t>
            </a:r>
          </a:p>
        </p:txBody>
      </p:sp>
    </p:spTree>
    <p:extLst>
      <p:ext uri="{BB962C8B-B14F-4D97-AF65-F5344CB8AC3E}">
        <p14:creationId xmlns:p14="http://schemas.microsoft.com/office/powerpoint/2010/main" val="424764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6033" r="18573"/>
          <a:stretch/>
        </p:blipFill>
        <p:spPr>
          <a:xfrm>
            <a:off x="275771" y="2785355"/>
            <a:ext cx="5728527" cy="3651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r="7672" b="30582"/>
          <a:stretch/>
        </p:blipFill>
        <p:spPr>
          <a:xfrm>
            <a:off x="7334431" y="2452649"/>
            <a:ext cx="3667398" cy="4203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6743" y="435428"/>
            <a:ext cx="473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Провела логопед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091" y="1055684"/>
            <a:ext cx="445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Словацкая народная сказка «У солнышка в гостях». </a:t>
            </a:r>
            <a:r>
              <a:rPr lang="ru-RU" sz="2000" dirty="0" err="1"/>
              <a:t>Фишбоун</a:t>
            </a:r>
            <a:r>
              <a:rPr lang="ru-RU" sz="2000" dirty="0"/>
              <a:t> (ТРКМ)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34431" y="1209572"/>
            <a:ext cx="408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В. Катаев «Дудочка и кувшинчик». Дерево предсказаний (ТРКМ)</a:t>
            </a:r>
          </a:p>
        </p:txBody>
      </p:sp>
    </p:spTree>
    <p:extLst>
      <p:ext uri="{BB962C8B-B14F-4D97-AF65-F5344CB8AC3E}">
        <p14:creationId xmlns:p14="http://schemas.microsoft.com/office/powerpoint/2010/main" val="119018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r="25119"/>
          <a:stretch/>
        </p:blipFill>
        <p:spPr>
          <a:xfrm>
            <a:off x="406400" y="1509486"/>
            <a:ext cx="4852651" cy="5000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b="47090"/>
          <a:stretch/>
        </p:blipFill>
        <p:spPr>
          <a:xfrm>
            <a:off x="6303915" y="3355851"/>
            <a:ext cx="4451169" cy="3153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543" y="630589"/>
            <a:ext cx="4707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Что летом самое лучшее.</a:t>
            </a:r>
          </a:p>
          <a:p>
            <a:r>
              <a:rPr lang="en-US" sz="2000" dirty="0"/>
              <a:t>Mix pair share </a:t>
            </a:r>
            <a:r>
              <a:rPr lang="ru-RU" sz="2000" dirty="0"/>
              <a:t>(сингапурские технологии)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8744" y="261257"/>
            <a:ext cx="211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Провела логопед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829" y="2732255"/>
            <a:ext cx="2569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Синквейн</a:t>
            </a:r>
            <a:r>
              <a:rPr lang="ru-RU" sz="2000" dirty="0"/>
              <a:t> (ТРКМ)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8458" y="745828"/>
            <a:ext cx="41220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Эвроритм</a:t>
            </a:r>
            <a:r>
              <a:rPr lang="ru-RU" sz="2000" dirty="0"/>
              <a:t> (</a:t>
            </a:r>
            <a:r>
              <a:rPr lang="ru-RU" sz="2000"/>
              <a:t>ТРИЗ):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Лето-это хорошо или плохо,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Что будет, если лета не будет,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Что будет, если будет только лето</a:t>
            </a:r>
          </a:p>
          <a:p>
            <a:endParaRPr lang="ru-RU" dirty="0"/>
          </a:p>
          <a:p>
            <a:r>
              <a:rPr lang="ru-RU" dirty="0"/>
              <a:t>ИКР (ТРИЗ): идеальное лето</a:t>
            </a:r>
          </a:p>
        </p:txBody>
      </p:sp>
    </p:spTree>
    <p:extLst>
      <p:ext uri="{BB962C8B-B14F-4D97-AF65-F5344CB8AC3E}">
        <p14:creationId xmlns:p14="http://schemas.microsoft.com/office/powerpoint/2010/main" val="4059424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553</Words>
  <Application>Microsoft Office PowerPoint</Application>
  <PresentationFormat>Произвольный</PresentationFormat>
  <Paragraphs>134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Цель и задачи проекта</vt:lpstr>
      <vt:lpstr>        Модель трех вопросов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Евросеть</cp:lastModifiedBy>
  <cp:revision>28</cp:revision>
  <dcterms:created xsi:type="dcterms:W3CDTF">2022-06-22T06:51:17Z</dcterms:created>
  <dcterms:modified xsi:type="dcterms:W3CDTF">2022-08-01T12:21:38Z</dcterms:modified>
</cp:coreProperties>
</file>